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353" r:id="rId17"/>
    <p:sldId id="354" r:id="rId18"/>
    <p:sldId id="283" r:id="rId19"/>
    <p:sldId id="284" r:id="rId20"/>
    <p:sldId id="285" r:id="rId21"/>
    <p:sldId id="286" r:id="rId22"/>
    <p:sldId id="287" r:id="rId23"/>
    <p:sldId id="34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16" r:id="rId60"/>
    <p:sldId id="325" r:id="rId61"/>
    <p:sldId id="326" r:id="rId62"/>
    <p:sldId id="327" r:id="rId63"/>
    <p:sldId id="346" r:id="rId64"/>
    <p:sldId id="347" r:id="rId65"/>
    <p:sldId id="350" r:id="rId66"/>
    <p:sldId id="351" r:id="rId67"/>
    <p:sldId id="328" r:id="rId68"/>
    <p:sldId id="329" r:id="rId69"/>
    <p:sldId id="330" r:id="rId70"/>
    <p:sldId id="331" r:id="rId71"/>
    <p:sldId id="332" r:id="rId72"/>
    <p:sldId id="333" r:id="rId73"/>
    <p:sldId id="315" r:id="rId74"/>
    <p:sldId id="334" r:id="rId75"/>
    <p:sldId id="335" r:id="rId76"/>
    <p:sldId id="338" r:id="rId77"/>
    <p:sldId id="337" r:id="rId78"/>
    <p:sldId id="336" r:id="rId79"/>
    <p:sldId id="339" r:id="rId80"/>
    <p:sldId id="340" r:id="rId81"/>
    <p:sldId id="341" r:id="rId82"/>
    <p:sldId id="342" r:id="rId83"/>
    <p:sldId id="343" r:id="rId84"/>
    <p:sldId id="344" r:id="rId85"/>
    <p:sldId id="35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353"/>
            <p14:sldId id="354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82" d="100"/>
          <a:sy n="82" d="100"/>
        </p:scale>
        <p:origin x="126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426986"/>
          </a:xfrm>
        </p:spPr>
        <p:txBody>
          <a:bodyPr>
            <a:normAutofit/>
          </a:bodyPr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may leverage SQL but are not relational.</a:t>
            </a:r>
          </a:p>
          <a:p>
            <a:pPr lvl="1"/>
            <a:r>
              <a:rPr lang="en-US" sz="1600" dirty="0"/>
              <a:t>NoSQL databases include MongoDB, </a:t>
            </a:r>
            <a:r>
              <a:rPr lang="en-US" sz="1600" dirty="0" err="1"/>
              <a:t>Couchbase</a:t>
            </a:r>
            <a:r>
              <a:rPr lang="en-US" sz="1600" dirty="0"/>
              <a:t>, Apache Cassandra, and </a:t>
            </a:r>
            <a:r>
              <a:rPr lang="en-US" sz="1600" dirty="0" err="1"/>
              <a:t>Redis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These platforms store massive amounts of data in a variety of raw and unstructured formats (e.g. </a:t>
            </a:r>
            <a:r>
              <a:rPr lang="en-US" sz="1600" i="1" dirty="0"/>
              <a:t>documents, key-value</a:t>
            </a:r>
            <a:r>
              <a:rPr lang="en-US" sz="1600" dirty="0"/>
              <a:t>). </a:t>
            </a:r>
          </a:p>
          <a:p>
            <a:pPr lvl="1"/>
            <a:r>
              <a:rPr lang="en-US" sz="1600" dirty="0"/>
              <a:t>Most of these solutions are </a:t>
            </a:r>
            <a:r>
              <a:rPr lang="en-US" sz="1600" b="1" dirty="0"/>
              <a:t>distributed</a:t>
            </a:r>
            <a:r>
              <a:rPr lang="en-US" sz="16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sz="1600" dirty="0"/>
              <a:t>Do not fall into the trap of treating all data problems as Big Data problems, because most are not. </a:t>
            </a:r>
          </a:p>
          <a:p>
            <a:pPr lvl="1"/>
            <a:r>
              <a:rPr lang="en-US" sz="1600" b="1" dirty="0"/>
              <a:t>Be aware of the “Silver Bullet Syndrome”: </a:t>
            </a:r>
            <a:r>
              <a:rPr lang="en-US" sz="1600" dirty="0"/>
              <a:t>https://www.youtube.com/watch?v=3wyd6J3yjcs&amp;t=2s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E08B0-C6BF-4D72-9F5C-8B1C7EBB52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0216451"/>
              </p:ext>
            </p:extLst>
          </p:nvPr>
        </p:nvGraphicFramePr>
        <p:xfrm>
          <a:off x="521208" y="1296115"/>
          <a:ext cx="10689371" cy="521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7001">
                  <a:extLst>
                    <a:ext uri="{9D8B030D-6E8A-4147-A177-3AD203B41FA5}">
                      <a16:colId xmlns:a16="http://schemas.microsoft.com/office/drawing/2014/main" val="962204757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70293240"/>
                    </a:ext>
                  </a:extLst>
                </a:gridCol>
                <a:gridCol w="3223847">
                  <a:extLst>
                    <a:ext uri="{9D8B030D-6E8A-4147-A177-3AD203B41FA5}">
                      <a16:colId xmlns:a16="http://schemas.microsoft.com/office/drawing/2014/main" val="1000897455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81016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Integrity/Consistency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is enforced with logical relationships, minimized redundancy, and “Up-to-date” consistency.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 key-value and document storage does not enforce any rules or structure. Redundancy and write latency is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“add” to database, but harder to modify.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can quickly and arbitrarily change what data </a:t>
                      </a:r>
                      <a:r>
                        <a:rPr lang="en-US" sz="1600"/>
                        <a:t>it stores.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is a universal language that makes accessing and analyzing data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support is sparse, and proprietary languages are esoteric and hardly universal.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Programmers of Java, Python, and .NET have to map entities to tables, which can be tedious. But data integrity is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against a NoSQL database is quick and simple, but onus is on programmer to validate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53949"/>
                  </a:ext>
                </a:extLst>
              </a:tr>
              <a:tr h="213237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Relational databases can store data for most use cases, but struggle with true “big data” cases. Integrity constraints also slow down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is capable of storing vast amounts of data with horizontal scaling. It also performs quickly due to horizontal scaling and no integrity constraints.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557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CF66B0-8D57-445A-A9B1-B7EC0E0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58758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EA337-FF32-4F18-A024-B734A83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7321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= integrity and accuracy</a:t>
            </a:r>
          </a:p>
          <a:p>
            <a:pPr marL="0" indent="0">
              <a:buNone/>
            </a:pPr>
            <a:r>
              <a:rPr lang="en-US" dirty="0"/>
              <a:t>NoSQL = speed and scalability</a:t>
            </a:r>
          </a:p>
          <a:p>
            <a:pPr marL="0" indent="0">
              <a:buNone/>
            </a:pPr>
            <a:r>
              <a:rPr lang="en-US" dirty="0"/>
              <a:t>SQL should be a prerequisite before learning NoSQL and “Big data”.</a:t>
            </a:r>
          </a:p>
          <a:p>
            <a:pPr marL="0" indent="0">
              <a:buNone/>
            </a:pPr>
            <a:r>
              <a:rPr lang="en-US" dirty="0"/>
              <a:t>If you are absolutely uncertain which to use, always start with SQL.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F236F-DC3A-498E-BB37-9CF46CF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	</a:t>
            </a:r>
          </a:p>
        </p:txBody>
      </p:sp>
    </p:spTree>
    <p:extLst>
      <p:ext uri="{BB962C8B-B14F-4D97-AF65-F5344CB8AC3E}">
        <p14:creationId xmlns:p14="http://schemas.microsoft.com/office/powerpoint/2010/main" val="40997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https://xkcd.com/327/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D363-65C6-4B34-B94D-440B2A400033}"/>
              </a:ext>
            </a:extLst>
          </p:cNvPr>
          <p:cNvSpPr txBox="1"/>
          <p:nvPr/>
        </p:nvSpPr>
        <p:spPr>
          <a:xfrm>
            <a:off x="521207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1829</TotalTime>
  <Words>3568</Words>
  <Application>Microsoft Office PowerPoint</Application>
  <PresentationFormat>Widescreen</PresentationFormat>
  <Paragraphs>596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SQL vs NoSQL</vt:lpstr>
      <vt:lpstr>TL;DR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212</cp:revision>
  <dcterms:created xsi:type="dcterms:W3CDTF">2016-08-14T20:32:10Z</dcterms:created>
  <dcterms:modified xsi:type="dcterms:W3CDTF">2018-01-11T14:49:52Z</dcterms:modified>
  <cp:version/>
</cp:coreProperties>
</file>